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6" r:id="rId1"/>
  </p:sldMasterIdLst>
  <p:notesMasterIdLst>
    <p:notesMasterId r:id="rId7"/>
  </p:notesMasterIdLst>
  <p:sldIdLst>
    <p:sldId id="256" r:id="rId2"/>
    <p:sldId id="258" r:id="rId3"/>
    <p:sldId id="259" r:id="rId4"/>
    <p:sldId id="260"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media1.mp4>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938126-6CC1-49B6-BD9E-B57F8CA10C35}" type="datetimeFigureOut">
              <a:rPr lang="en-GB" smtClean="0"/>
              <a:t>06/12/2024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8AD257-11F6-4E6F-9C20-B35D11C6CA80}" type="slidenum">
              <a:rPr lang="en-GB" smtClean="0"/>
              <a:t>‹#›</a:t>
            </a:fld>
            <a:endParaRPr lang="en-GB"/>
          </a:p>
        </p:txBody>
      </p:sp>
    </p:spTree>
    <p:extLst>
      <p:ext uri="{BB962C8B-B14F-4D97-AF65-F5344CB8AC3E}">
        <p14:creationId xmlns:p14="http://schemas.microsoft.com/office/powerpoint/2010/main" val="1039295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8AD257-11F6-4E6F-9C20-B35D11C6CA80}" type="slidenum">
              <a:rPr lang="en-GB" smtClean="0"/>
              <a:t>1</a:t>
            </a:fld>
            <a:endParaRPr lang="en-GB"/>
          </a:p>
        </p:txBody>
      </p:sp>
    </p:spTree>
    <p:extLst>
      <p:ext uri="{BB962C8B-B14F-4D97-AF65-F5344CB8AC3E}">
        <p14:creationId xmlns:p14="http://schemas.microsoft.com/office/powerpoint/2010/main" val="1477158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12/6/2024</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2751800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315593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198740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982284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782144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397184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291466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550192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412712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59094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12/6/2024</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698477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900">
                <a:solidFill>
                  <a:schemeClr val="tx1"/>
                </a:solidFill>
              </a:defRPr>
            </a:lvl1pPr>
          </a:lstStyle>
          <a:p>
            <a:fld id="{F4D57BDD-E64A-4D27-8978-82FFCA18A12C}" type="datetimeFigureOut">
              <a:rPr lang="en-US" smtClean="0"/>
              <a:pPr/>
              <a:t>12/6/2024</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8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36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244744636"/>
      </p:ext>
    </p:extLst>
  </p:cSld>
  <p:clrMap bg1="dk1" tx1="lt1" bg2="dk2" tx2="lt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4a"/><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4a"/><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microsoft.com/office/2007/relationships/media" Target="../media/media3.m4a"/><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audio" Target="../media/media3.m4a"/></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4.m4a"/><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audio" Target="../media/media4.m4a"/></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5.m4a"/><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audio" Target="../media/media5.m4a"/></Relationships>
</file>

<file path=ppt/slides/_rels/slide5.xml.rels><?xml version="1.0" encoding="UTF-8" standalone="yes"?>
<Relationships xmlns="http://schemas.openxmlformats.org/package/2006/relationships"><Relationship Id="rId3" Type="http://schemas.microsoft.com/office/2007/relationships/media" Target="../media/media6.m4a"/><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audio" Target="../media/media6.m4a"/></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Video 48" descr="Clear Sea Water">
            <a:extLst>
              <a:ext uri="{FF2B5EF4-FFF2-40B4-BE49-F238E27FC236}">
                <a16:creationId xmlns:a16="http://schemas.microsoft.com/office/drawing/2014/main" id="{CBDAD410-BED0-378D-F845-8E7083D43E79}"/>
              </a:ext>
            </a:extLst>
          </p:cNvPr>
          <p:cNvPicPr>
            <a:picLocks noChangeAspect="1"/>
          </p:cNvPicPr>
          <p:nvPr>
            <a:videoFile r:link="rId2"/>
            <p:extLst>
              <p:ext uri="{DAA4B4D4-6D71-4841-9C94-3DE7FCFB9230}">
                <p14:media xmlns:p14="http://schemas.microsoft.com/office/powerpoint/2010/main" r:embed="rId1"/>
              </p:ext>
            </p:extLst>
          </p:nvPr>
        </p:nvPicPr>
        <p:blipFill>
          <a:blip r:embed="rId7"/>
          <a:srcRect t="280"/>
          <a:stretch/>
        </p:blipFill>
        <p:spPr>
          <a:xfrm>
            <a:off x="82296" y="82296"/>
            <a:ext cx="12191435" cy="6857989"/>
          </a:xfrm>
          <a:prstGeom prst="rect">
            <a:avLst/>
          </a:prstGeom>
        </p:spPr>
      </p:pic>
      <p:sp>
        <p:nvSpPr>
          <p:cNvPr id="50" name="Rectangle 49">
            <a:extLst>
              <a:ext uri="{FF2B5EF4-FFF2-40B4-BE49-F238E27FC236}">
                <a16:creationId xmlns:a16="http://schemas.microsoft.com/office/drawing/2014/main" id="{0A3D475D-F146-44DA-80FB-3306B95B8D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23925" y="-923925"/>
            <a:ext cx="6858000" cy="8705850"/>
          </a:xfrm>
          <a:prstGeom prst="rect">
            <a:avLst/>
          </a:prstGeom>
          <a:gradFill>
            <a:gsLst>
              <a:gs pos="100000">
                <a:srgbClr val="000000">
                  <a:alpha val="0"/>
                </a:srgbClr>
              </a:gs>
              <a:gs pos="31000">
                <a:srgbClr val="000000">
                  <a:alpha val="70000"/>
                </a:srgbClr>
              </a:gs>
              <a:gs pos="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EC420-4C55-AEAD-DEF5-CCCDC5A0F17F}"/>
              </a:ext>
            </a:extLst>
          </p:cNvPr>
          <p:cNvSpPr>
            <a:spLocks noGrp="1"/>
          </p:cNvSpPr>
          <p:nvPr>
            <p:ph type="ctrTitle"/>
          </p:nvPr>
        </p:nvSpPr>
        <p:spPr>
          <a:xfrm>
            <a:off x="212354" y="1669882"/>
            <a:ext cx="5603198" cy="4029312"/>
          </a:xfrm>
        </p:spPr>
        <p:txBody>
          <a:bodyPr anchor="ctr">
            <a:normAutofit/>
          </a:bodyPr>
          <a:lstStyle/>
          <a:p>
            <a:pPr algn="l"/>
            <a:r>
              <a:rPr lang="en-GB" sz="6200" dirty="0">
                <a:solidFill>
                  <a:srgbClr val="FFFFFF"/>
                </a:solidFill>
              </a:rPr>
              <a:t>The importance of Water Treatment</a:t>
            </a:r>
          </a:p>
        </p:txBody>
      </p:sp>
      <p:sp>
        <p:nvSpPr>
          <p:cNvPr id="3" name="Subtitle 2">
            <a:extLst>
              <a:ext uri="{FF2B5EF4-FFF2-40B4-BE49-F238E27FC236}">
                <a16:creationId xmlns:a16="http://schemas.microsoft.com/office/drawing/2014/main" id="{E13B52FB-0C6A-9294-F8FE-A6205F920DA0}"/>
              </a:ext>
            </a:extLst>
          </p:cNvPr>
          <p:cNvSpPr>
            <a:spLocks noGrp="1"/>
          </p:cNvSpPr>
          <p:nvPr>
            <p:ph type="subTitle" idx="1"/>
          </p:nvPr>
        </p:nvSpPr>
        <p:spPr>
          <a:xfrm>
            <a:off x="6641690" y="3303538"/>
            <a:ext cx="5334000" cy="762000"/>
          </a:xfrm>
        </p:spPr>
        <p:txBody>
          <a:bodyPr anchor="t">
            <a:noAutofit/>
          </a:bodyPr>
          <a:lstStyle/>
          <a:p>
            <a:pPr algn="l"/>
            <a:r>
              <a:rPr lang="en-GB" sz="6600" dirty="0">
                <a:solidFill>
                  <a:srgbClr val="FFFFFF"/>
                </a:solidFill>
              </a:rPr>
              <a:t>By Habib</a:t>
            </a:r>
          </a:p>
        </p:txBody>
      </p:sp>
      <p:pic>
        <p:nvPicPr>
          <p:cNvPr id="15" name="Picture 14">
            <a:extLst>
              <a:ext uri="{FF2B5EF4-FFF2-40B4-BE49-F238E27FC236}">
                <a16:creationId xmlns:a16="http://schemas.microsoft.com/office/drawing/2014/main" id="{A7ED5671-8F06-5982-6EA1-8A6987F1BF63}"/>
              </a:ext>
            </a:extLst>
          </p:cNvPr>
          <p:cNvPicPr>
            <a:picLocks noChangeAspect="1"/>
          </p:cNvPicPr>
          <p:nvPr/>
        </p:nvPicPr>
        <p:blipFill>
          <a:blip r:embed="rId8"/>
          <a:stretch>
            <a:fillRect/>
          </a:stretch>
        </p:blipFill>
        <p:spPr>
          <a:xfrm>
            <a:off x="404731" y="185380"/>
            <a:ext cx="5218444" cy="1540484"/>
          </a:xfrm>
          <a:prstGeom prst="rect">
            <a:avLst/>
          </a:prstGeom>
        </p:spPr>
      </p:pic>
      <p:pic>
        <p:nvPicPr>
          <p:cNvPr id="58" name="Audio 57">
            <a:hlinkClick r:id="" action="ppaction://media"/>
            <a:extLst>
              <a:ext uri="{FF2B5EF4-FFF2-40B4-BE49-F238E27FC236}">
                <a16:creationId xmlns:a16="http://schemas.microsoft.com/office/drawing/2014/main" id="{37497C96-70B2-E4F3-9151-D5A2917BA16F}"/>
              </a:ext>
            </a:extLst>
          </p:cNvPr>
          <p:cNvPicPr>
            <a:picLocks noChangeAspect="1"/>
          </p:cNvPicPr>
          <p:nvPr>
            <a:audioFile r:link="rId4"/>
            <p:extLst>
              <p:ext uri="{DAA4B4D4-6D71-4841-9C94-3DE7FCFB9230}">
                <p14:media xmlns:p14="http://schemas.microsoft.com/office/powerpoint/2010/main" r:embed="rId3"/>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5556877"/>
      </p:ext>
    </p:extLst>
  </p:cSld>
  <p:clrMapOvr>
    <a:masterClrMapping/>
  </p:clrMapOvr>
  <mc:AlternateContent xmlns:mc="http://schemas.openxmlformats.org/markup-compatibility/2006">
    <mc:Choice xmlns:p14="http://schemas.microsoft.com/office/powerpoint/2010/main" Requires="p14">
      <p:transition spd="slow" p14:dur="2000" advTm="8505"/>
    </mc:Choice>
    <mc:Fallback>
      <p:transition spd="slow" advTm="8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8085" fill="hold"/>
                                        <p:tgtEl>
                                          <p:spTgt spid="49"/>
                                        </p:tgtEl>
                                      </p:cBhvr>
                                    </p:cmd>
                                  </p:childTnLst>
                                </p:cTn>
                              </p:par>
                              <p:par>
                                <p:cTn id="10" presetID="10" presetClass="entr" presetSubtype="0" fill="hold" grpId="0" nodeType="withEffect">
                                  <p:stCondLst>
                                    <p:cond delay="1000"/>
                                  </p:stCondLst>
                                  <p:iterate>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49"/>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9"/>
                                        </p:tgtEl>
                                      </p:cBhvr>
                                    </p:cmd>
                                  </p:childTnLst>
                                </p:cTn>
                              </p:par>
                            </p:childTnLst>
                          </p:cTn>
                        </p:par>
                      </p:childTnLst>
                    </p:cTn>
                  </p:par>
                </p:childTnLst>
              </p:cTn>
              <p:nextCondLst>
                <p:cond evt="onClick" delay="0">
                  <p:tgtEl>
                    <p:spTgt spid="49"/>
                  </p:tgtEl>
                </p:cond>
              </p:nextCondLst>
            </p:seq>
            <p:video>
              <p:cMediaNode mute="1">
                <p:cTn id="18" repeatCount="indefinite" fill="hold" display="0">
                  <p:stCondLst>
                    <p:cond delay="indefinite"/>
                  </p:stCondLst>
                </p:cTn>
                <p:tgtEl>
                  <p:spTgt spid="49"/>
                </p:tgtEl>
              </p:cMediaNode>
            </p:video>
            <p:audio isNarration="1">
              <p:cMediaNode vol="80000" showWhenStopped="0">
                <p:cTn id="19" fill="hold" display="0">
                  <p:stCondLst>
                    <p:cond delay="indefinite"/>
                  </p:stCondLst>
                  <p:endCondLst>
                    <p:cond evt="onStopAudio" delay="0">
                      <p:tgtEl>
                        <p:sldTgt/>
                      </p:tgtEl>
                    </p:cond>
                  </p:endCondLst>
                </p:cTn>
                <p:tgtEl>
                  <p:spTgt spid="58"/>
                </p:tgtEl>
              </p:cMediaNode>
            </p:audio>
          </p:childTnLst>
        </p:cTn>
      </p:par>
    </p:tnLst>
    <p:bldLst>
      <p:bldP spid="2" grpId="0"/>
    </p:bldLst>
  </p:timing>
  <p:extLst>
    <p:ext uri="{E180D4A7-C9FB-4DFB-919C-405C955672EB}">
      <p14:showEvtLst xmlns:p14="http://schemas.microsoft.com/office/powerpoint/2010/main">
        <p14:playEvt time="221" objId="49"/>
        <p14:stopEvt time="8345" objId="49"/>
      </p14:showEvtLst>
    </p:ext>
  </p:extLs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Video 48" descr="Clear Sea Water">
            <a:extLst>
              <a:ext uri="{FF2B5EF4-FFF2-40B4-BE49-F238E27FC236}">
                <a16:creationId xmlns:a16="http://schemas.microsoft.com/office/drawing/2014/main" id="{CBDAD410-BED0-378D-F845-8E7083D43E79}"/>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t="280"/>
          <a:stretch/>
        </p:blipFill>
        <p:spPr>
          <a:xfrm>
            <a:off x="-2" y="-2"/>
            <a:ext cx="12191435" cy="6857989"/>
          </a:xfrm>
          <a:prstGeom prst="rect">
            <a:avLst/>
          </a:prstGeom>
        </p:spPr>
      </p:pic>
      <p:sp>
        <p:nvSpPr>
          <p:cNvPr id="50" name="Rectangle 49">
            <a:extLst>
              <a:ext uri="{FF2B5EF4-FFF2-40B4-BE49-F238E27FC236}">
                <a16:creationId xmlns:a16="http://schemas.microsoft.com/office/drawing/2014/main" id="{0A3D475D-F146-44DA-80FB-3306B95B8D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23925" y="-923925"/>
            <a:ext cx="6858000" cy="8705850"/>
          </a:xfrm>
          <a:prstGeom prst="rect">
            <a:avLst/>
          </a:prstGeom>
          <a:gradFill>
            <a:gsLst>
              <a:gs pos="100000">
                <a:srgbClr val="000000">
                  <a:alpha val="0"/>
                </a:srgbClr>
              </a:gs>
              <a:gs pos="31000">
                <a:srgbClr val="000000">
                  <a:alpha val="70000"/>
                </a:srgbClr>
              </a:gs>
              <a:gs pos="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EC420-4C55-AEAD-DEF5-CCCDC5A0F17F}"/>
              </a:ext>
            </a:extLst>
          </p:cNvPr>
          <p:cNvSpPr>
            <a:spLocks noGrp="1"/>
          </p:cNvSpPr>
          <p:nvPr>
            <p:ph type="ctrTitle"/>
          </p:nvPr>
        </p:nvSpPr>
        <p:spPr>
          <a:xfrm>
            <a:off x="216310" y="1896488"/>
            <a:ext cx="5603198" cy="4029312"/>
          </a:xfrm>
        </p:spPr>
        <p:txBody>
          <a:bodyPr anchor="ctr">
            <a:normAutofit/>
          </a:bodyPr>
          <a:lstStyle/>
          <a:p>
            <a:pPr algn="l"/>
            <a:r>
              <a:rPr lang="en-GB" sz="6200" dirty="0">
                <a:solidFill>
                  <a:srgbClr val="FFFFFF"/>
                </a:solidFill>
              </a:rPr>
              <a:t> </a:t>
            </a:r>
          </a:p>
        </p:txBody>
      </p:sp>
      <p:sp>
        <p:nvSpPr>
          <p:cNvPr id="3" name="Subtitle 2">
            <a:extLst>
              <a:ext uri="{FF2B5EF4-FFF2-40B4-BE49-F238E27FC236}">
                <a16:creationId xmlns:a16="http://schemas.microsoft.com/office/drawing/2014/main" id="{E13B52FB-0C6A-9294-F8FE-A6205F920DA0}"/>
              </a:ext>
            </a:extLst>
          </p:cNvPr>
          <p:cNvSpPr>
            <a:spLocks noGrp="1"/>
          </p:cNvSpPr>
          <p:nvPr>
            <p:ph type="subTitle" idx="1"/>
          </p:nvPr>
        </p:nvSpPr>
        <p:spPr>
          <a:xfrm>
            <a:off x="350909" y="170200"/>
            <a:ext cx="6541504" cy="794088"/>
          </a:xfrm>
        </p:spPr>
        <p:txBody>
          <a:bodyPr anchor="t">
            <a:noAutofit/>
          </a:bodyPr>
          <a:lstStyle/>
          <a:p>
            <a:pPr algn="l"/>
            <a:r>
              <a:rPr lang="en-GB" sz="5400" dirty="0">
                <a:solidFill>
                  <a:srgbClr val="FFFFFF"/>
                </a:solidFill>
              </a:rPr>
              <a:t>Water Treatment</a:t>
            </a:r>
          </a:p>
        </p:txBody>
      </p:sp>
      <p:sp>
        <p:nvSpPr>
          <p:cNvPr id="4" name="TextBox 3">
            <a:extLst>
              <a:ext uri="{FF2B5EF4-FFF2-40B4-BE49-F238E27FC236}">
                <a16:creationId xmlns:a16="http://schemas.microsoft.com/office/drawing/2014/main" id="{0AD31F2E-A191-7F52-3A24-DA2D9B63EA56}"/>
              </a:ext>
            </a:extLst>
          </p:cNvPr>
          <p:cNvSpPr txBox="1"/>
          <p:nvPr/>
        </p:nvSpPr>
        <p:spPr>
          <a:xfrm>
            <a:off x="286901" y="1446563"/>
            <a:ext cx="7516368" cy="5355312"/>
          </a:xfrm>
          <a:prstGeom prst="rect">
            <a:avLst/>
          </a:prstGeom>
          <a:noFill/>
        </p:spPr>
        <p:txBody>
          <a:bodyPr wrap="square" rtlCol="0">
            <a:spAutoFit/>
          </a:bodyPr>
          <a:lstStyle/>
          <a:p>
            <a:r>
              <a:rPr lang="en-GB" dirty="0"/>
              <a:t>Water Treatment refers to the process of improving water quality to serve specific end uses. Examples include: drinking water, industrial purposes, agricultural use, sanitation and many more.</a:t>
            </a:r>
          </a:p>
          <a:p>
            <a:endParaRPr lang="en-GB" dirty="0"/>
          </a:p>
          <a:p>
            <a:endParaRPr lang="en-GB" dirty="0"/>
          </a:p>
          <a:p>
            <a:r>
              <a:rPr lang="en-GB" dirty="0"/>
              <a:t>Approximately 1 in 3 people globally do not have access to clean drinking water. This is extremely concerning due to today’s significant technological advancements and knowledge.</a:t>
            </a:r>
          </a:p>
          <a:p>
            <a:endParaRPr lang="en-GB" dirty="0"/>
          </a:p>
          <a:p>
            <a:endParaRPr lang="en-GB" dirty="0"/>
          </a:p>
          <a:p>
            <a:r>
              <a:rPr lang="en-GB" dirty="0"/>
              <a:t>Untreated water contain many dangers. Usually harbouring harmful microorganisms such as bacteria and various viruses, diseases such as cholera are commonly spread through its consumption. </a:t>
            </a:r>
          </a:p>
          <a:p>
            <a:endParaRPr lang="en-GB" dirty="0"/>
          </a:p>
          <a:p>
            <a:endParaRPr lang="en-GB" dirty="0"/>
          </a:p>
          <a:p>
            <a:endParaRPr lang="en-GB" dirty="0"/>
          </a:p>
          <a:p>
            <a:endParaRPr lang="en-GB" dirty="0"/>
          </a:p>
        </p:txBody>
      </p:sp>
      <p:pic>
        <p:nvPicPr>
          <p:cNvPr id="19" name="Audio 18">
            <a:hlinkClick r:id="" action="ppaction://media"/>
            <a:extLst>
              <a:ext uri="{FF2B5EF4-FFF2-40B4-BE49-F238E27FC236}">
                <a16:creationId xmlns:a16="http://schemas.microsoft.com/office/drawing/2014/main" id="{2A1668F5-2BA7-9A1F-8D48-A259929811A9}"/>
              </a:ext>
            </a:extLst>
          </p:cNvPr>
          <p:cNvPicPr>
            <a:picLocks noChangeAspect="1"/>
          </p:cNvPicPr>
          <p:nvPr>
            <a:audioFile r:link="rId4"/>
            <p:extLst>
              <p:ext uri="{DAA4B4D4-6D71-4841-9C94-3DE7FCFB9230}">
                <p14:media xmlns:p14="http://schemas.microsoft.com/office/powerpoint/2010/main" r:embed="rId3"/>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12892250"/>
      </p:ext>
    </p:extLst>
  </p:cSld>
  <p:clrMapOvr>
    <a:masterClrMapping/>
  </p:clrMapOvr>
  <mc:AlternateContent xmlns:mc="http://schemas.openxmlformats.org/markup-compatibility/2006">
    <mc:Choice xmlns:p14="http://schemas.microsoft.com/office/powerpoint/2010/main" Requires="p14">
      <p:transition spd="slow" p14:dur="2000" advTm="37383"/>
    </mc:Choice>
    <mc:Fallback>
      <p:transition spd="slow" advTm="37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8085" fill="hold"/>
                                        <p:tgtEl>
                                          <p:spTgt spid="49"/>
                                        </p:tgtEl>
                                      </p:cBhvr>
                                    </p:cmd>
                                  </p:childTnLst>
                                </p:cTn>
                              </p:par>
                              <p:par>
                                <p:cTn id="10" presetID="10" presetClass="entr" presetSubtype="0" fill="hold" grpId="0" nodeType="withEffect">
                                  <p:stCondLst>
                                    <p:cond delay="1000"/>
                                  </p:stCondLst>
                                  <p:iterate>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49"/>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9"/>
                                        </p:tgtEl>
                                      </p:cBhvr>
                                    </p:cmd>
                                  </p:childTnLst>
                                </p:cTn>
                              </p:par>
                            </p:childTnLst>
                          </p:cTn>
                        </p:par>
                      </p:childTnLst>
                    </p:cTn>
                  </p:par>
                </p:childTnLst>
              </p:cTn>
              <p:nextCondLst>
                <p:cond evt="onClick" delay="0">
                  <p:tgtEl>
                    <p:spTgt spid="49"/>
                  </p:tgtEl>
                </p:cond>
              </p:nextCondLst>
            </p:seq>
            <p:video>
              <p:cMediaNode mute="1">
                <p:cTn id="18" repeatCount="indefinite" fill="hold" display="0">
                  <p:stCondLst>
                    <p:cond delay="indefinite"/>
                  </p:stCondLst>
                </p:cTn>
                <p:tgtEl>
                  <p:spTgt spid="49"/>
                </p:tgtEl>
              </p:cMediaNode>
            </p:video>
            <p:audio isNarration="1">
              <p:cMediaNode vol="80000" showWhenStopped="0">
                <p:cTn id="19" fill="hold" display="0">
                  <p:stCondLst>
                    <p:cond delay="indefinite"/>
                  </p:stCondLst>
                  <p:endCondLst>
                    <p:cond evt="onStopAudio" delay="0">
                      <p:tgtEl>
                        <p:sldTgt/>
                      </p:tgtEl>
                    </p:cond>
                  </p:endCondLst>
                </p:cTn>
                <p:tgtEl>
                  <p:spTgt spid="19"/>
                </p:tgtEl>
              </p:cMediaNode>
            </p:audio>
          </p:childTnLst>
        </p:cTn>
      </p:par>
    </p:tnLst>
    <p:bldLst>
      <p:bldP spid="2" grpId="0"/>
    </p:bldLst>
  </p:timing>
  <p:extLst>
    <p:ext uri="{E180D4A7-C9FB-4DFB-919C-405C955672EB}">
      <p14:showEvtLst xmlns:p14="http://schemas.microsoft.com/office/powerpoint/2010/main">
        <p14:playEvt time="34" objId="49"/>
        <p14:playEvt time="8302" objId="49"/>
        <p14:playEvt time="23988" objId="49"/>
        <p14:playEvt time="32117" objId="49"/>
        <p14:stopEvt time="37383" objId="49"/>
      </p14:showEvtLst>
    </p:ext>
  </p:extLs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Video 48" descr="Clear Sea Water">
            <a:extLst>
              <a:ext uri="{FF2B5EF4-FFF2-40B4-BE49-F238E27FC236}">
                <a16:creationId xmlns:a16="http://schemas.microsoft.com/office/drawing/2014/main" id="{CBDAD410-BED0-378D-F845-8E7083D43E79}"/>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t="280"/>
          <a:stretch/>
        </p:blipFill>
        <p:spPr>
          <a:xfrm>
            <a:off x="565" y="11"/>
            <a:ext cx="12191435" cy="6857989"/>
          </a:xfrm>
          <a:prstGeom prst="rect">
            <a:avLst/>
          </a:prstGeom>
        </p:spPr>
      </p:pic>
      <p:sp>
        <p:nvSpPr>
          <p:cNvPr id="50" name="Rectangle 49">
            <a:extLst>
              <a:ext uri="{FF2B5EF4-FFF2-40B4-BE49-F238E27FC236}">
                <a16:creationId xmlns:a16="http://schemas.microsoft.com/office/drawing/2014/main" id="{0A3D475D-F146-44DA-80FB-3306B95B8D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23925" y="-923925"/>
            <a:ext cx="6858000" cy="8705850"/>
          </a:xfrm>
          <a:prstGeom prst="rect">
            <a:avLst/>
          </a:prstGeom>
          <a:gradFill>
            <a:gsLst>
              <a:gs pos="100000">
                <a:srgbClr val="000000">
                  <a:alpha val="0"/>
                </a:srgbClr>
              </a:gs>
              <a:gs pos="31000">
                <a:srgbClr val="000000">
                  <a:alpha val="70000"/>
                </a:srgbClr>
              </a:gs>
              <a:gs pos="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E13B52FB-0C6A-9294-F8FE-A6205F920DA0}"/>
              </a:ext>
            </a:extLst>
          </p:cNvPr>
          <p:cNvSpPr>
            <a:spLocks noGrp="1"/>
          </p:cNvSpPr>
          <p:nvPr>
            <p:ph type="subTitle" idx="1"/>
          </p:nvPr>
        </p:nvSpPr>
        <p:spPr>
          <a:xfrm>
            <a:off x="3428716" y="102917"/>
            <a:ext cx="5334000" cy="762000"/>
          </a:xfrm>
        </p:spPr>
        <p:txBody>
          <a:bodyPr anchor="t">
            <a:normAutofit/>
          </a:bodyPr>
          <a:lstStyle/>
          <a:p>
            <a:pPr algn="l"/>
            <a:r>
              <a:rPr lang="en-GB" dirty="0">
                <a:solidFill>
                  <a:srgbClr val="FFFFFF"/>
                </a:solidFill>
              </a:rPr>
              <a:t>The Water Treatment Process</a:t>
            </a:r>
          </a:p>
        </p:txBody>
      </p:sp>
      <p:sp>
        <p:nvSpPr>
          <p:cNvPr id="8" name="TextBox 7">
            <a:extLst>
              <a:ext uri="{FF2B5EF4-FFF2-40B4-BE49-F238E27FC236}">
                <a16:creationId xmlns:a16="http://schemas.microsoft.com/office/drawing/2014/main" id="{C644A6BC-6824-BF05-B81A-E10AF9288A63}"/>
              </a:ext>
            </a:extLst>
          </p:cNvPr>
          <p:cNvSpPr txBox="1"/>
          <p:nvPr/>
        </p:nvSpPr>
        <p:spPr>
          <a:xfrm>
            <a:off x="429768" y="670058"/>
            <a:ext cx="9939528" cy="3754874"/>
          </a:xfrm>
          <a:prstGeom prst="rect">
            <a:avLst/>
          </a:prstGeom>
          <a:noFill/>
        </p:spPr>
        <p:txBody>
          <a:bodyPr wrap="square" rtlCol="0">
            <a:spAutoFit/>
          </a:bodyPr>
          <a:lstStyle/>
          <a:p>
            <a:r>
              <a:rPr lang="en-GB" sz="1400" dirty="0">
                <a:solidFill>
                  <a:srgbClr val="FFFFFF"/>
                </a:solidFill>
              </a:rPr>
              <a:t>There are 5 main stages in the Water Treatment process. The stages include: Coagulation, Flocculation, Sedimentation, Filtration and Disinfection.</a:t>
            </a:r>
          </a:p>
          <a:p>
            <a:br>
              <a:rPr lang="en-GB" sz="1400" dirty="0">
                <a:solidFill>
                  <a:srgbClr val="FFFFFF"/>
                </a:solidFill>
              </a:rPr>
            </a:br>
            <a:r>
              <a:rPr lang="en-GB" sz="1400" dirty="0">
                <a:solidFill>
                  <a:srgbClr val="FFFFFF"/>
                </a:solidFill>
              </a:rPr>
              <a:t>1. Coagulation: A coagulant (usually aluminium </a:t>
            </a:r>
            <a:r>
              <a:rPr lang="en-GB" sz="1400" dirty="0" err="1">
                <a:solidFill>
                  <a:srgbClr val="FFFFFF"/>
                </a:solidFill>
              </a:rPr>
              <a:t>sulfate</a:t>
            </a:r>
            <a:r>
              <a:rPr lang="en-GB" sz="1400" dirty="0">
                <a:solidFill>
                  <a:srgbClr val="FFFFFF"/>
                </a:solidFill>
              </a:rPr>
              <a:t>) us quickly added to water and mixed. The coagulant neutralises the charged contaminants.</a:t>
            </a:r>
            <a:br>
              <a:rPr lang="en-GB" sz="1400" dirty="0">
                <a:solidFill>
                  <a:srgbClr val="FFFFFF"/>
                </a:solidFill>
              </a:rPr>
            </a:br>
            <a:endParaRPr lang="en-GB" sz="1400" dirty="0">
              <a:solidFill>
                <a:srgbClr val="FFFFFF"/>
              </a:solidFill>
            </a:endParaRPr>
          </a:p>
          <a:p>
            <a:r>
              <a:rPr lang="en-GB" sz="1400" dirty="0">
                <a:solidFill>
                  <a:srgbClr val="FFFFFF"/>
                </a:solidFill>
              </a:rPr>
              <a:t>2. Flocculation: Flocculants (usually polyacrylamides) are added to water after coagulation. Flocculants bind the small particles which were neutralised by coagulants together. These fall to the bottom of the tank.</a:t>
            </a:r>
          </a:p>
          <a:p>
            <a:endParaRPr lang="en-GB" sz="1400" dirty="0">
              <a:solidFill>
                <a:srgbClr val="FFFFFF"/>
              </a:solidFill>
            </a:endParaRPr>
          </a:p>
          <a:p>
            <a:r>
              <a:rPr lang="en-GB" sz="1400" dirty="0">
                <a:solidFill>
                  <a:srgbClr val="FFFFFF"/>
                </a:solidFill>
              </a:rPr>
              <a:t>3. Sedimentation: Once flocs form, they fall to the bottom, separating the solids from the water.</a:t>
            </a:r>
          </a:p>
          <a:p>
            <a:endParaRPr lang="en-GB" sz="1400" dirty="0">
              <a:solidFill>
                <a:srgbClr val="FFFFFF"/>
              </a:solidFill>
            </a:endParaRPr>
          </a:p>
          <a:p>
            <a:r>
              <a:rPr lang="en-GB" sz="1400" dirty="0">
                <a:solidFill>
                  <a:srgbClr val="FFFFFF"/>
                </a:solidFill>
              </a:rPr>
              <a:t>4. Filtration: Separated, clear water passes through filters with different pore sizes made from different materials like sand and gravel. The filters remove dissolved particles and unwanted substances from the water.</a:t>
            </a:r>
          </a:p>
          <a:p>
            <a:endParaRPr lang="en-GB" sz="1400" dirty="0">
              <a:solidFill>
                <a:srgbClr val="FFFFFF"/>
              </a:solidFill>
            </a:endParaRPr>
          </a:p>
          <a:p>
            <a:r>
              <a:rPr lang="en-GB" sz="1400" dirty="0">
                <a:solidFill>
                  <a:srgbClr val="FFFFFF"/>
                </a:solidFill>
              </a:rPr>
              <a:t>5. Disinfection: Chemical disinfectants are added to water such as chlorine or chlorine dioxide. These remove any final remaining bacteria, viruses or parasites.</a:t>
            </a:r>
            <a:endParaRPr lang="en-GB" sz="1400" dirty="0"/>
          </a:p>
        </p:txBody>
      </p:sp>
      <p:pic>
        <p:nvPicPr>
          <p:cNvPr id="9" name="Picture 8">
            <a:extLst>
              <a:ext uri="{FF2B5EF4-FFF2-40B4-BE49-F238E27FC236}">
                <a16:creationId xmlns:a16="http://schemas.microsoft.com/office/drawing/2014/main" id="{FC48F7F0-A041-352B-AC59-DF026E96333D}"/>
              </a:ext>
            </a:extLst>
          </p:cNvPr>
          <p:cNvPicPr>
            <a:picLocks noChangeAspect="1"/>
          </p:cNvPicPr>
          <p:nvPr/>
        </p:nvPicPr>
        <p:blipFill>
          <a:blip r:embed="rId7"/>
          <a:stretch>
            <a:fillRect/>
          </a:stretch>
        </p:blipFill>
        <p:spPr>
          <a:xfrm>
            <a:off x="7578025" y="4253462"/>
            <a:ext cx="4184207" cy="2501621"/>
          </a:xfrm>
          <a:prstGeom prst="rect">
            <a:avLst/>
          </a:prstGeom>
        </p:spPr>
      </p:pic>
      <p:pic>
        <p:nvPicPr>
          <p:cNvPr id="16" name="Audio 15">
            <a:hlinkClick r:id="" action="ppaction://media"/>
            <a:extLst>
              <a:ext uri="{FF2B5EF4-FFF2-40B4-BE49-F238E27FC236}">
                <a16:creationId xmlns:a16="http://schemas.microsoft.com/office/drawing/2014/main" id="{E2691FB1-D4FA-9A06-AFB6-BC785D43E8BF}"/>
              </a:ext>
            </a:extLst>
          </p:cNvPr>
          <p:cNvPicPr>
            <a:picLocks noChangeAspect="1"/>
          </p:cNvPicPr>
          <p:nvPr>
            <a:audioFile r:link="rId4"/>
            <p:extLst>
              <p:ext uri="{DAA4B4D4-6D71-4841-9C94-3DE7FCFB9230}">
                <p14:media xmlns:p14="http://schemas.microsoft.com/office/powerpoint/2010/main" r:embed="rId3"/>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64067246"/>
      </p:ext>
    </p:extLst>
  </p:cSld>
  <p:clrMapOvr>
    <a:masterClrMapping/>
  </p:clrMapOvr>
  <mc:AlternateContent xmlns:mc="http://schemas.openxmlformats.org/markup-compatibility/2006">
    <mc:Choice xmlns:p14="http://schemas.microsoft.com/office/powerpoint/2010/main" Requires="p14">
      <p:transition spd="slow" p14:dur="2000" advTm="84164"/>
    </mc:Choice>
    <mc:Fallback>
      <p:transition spd="slow" advTm="84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8085"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9"/>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9"/>
                                        </p:tgtEl>
                                      </p:cBhvr>
                                    </p:cmd>
                                  </p:childTnLst>
                                </p:cTn>
                              </p:par>
                            </p:childTnLst>
                          </p:cTn>
                        </p:par>
                      </p:childTnLst>
                    </p:cTn>
                  </p:par>
                </p:childTnLst>
              </p:cTn>
              <p:nextCondLst>
                <p:cond evt="onClick" delay="0">
                  <p:tgtEl>
                    <p:spTgt spid="49"/>
                  </p:tgtEl>
                </p:cond>
              </p:nextCondLst>
            </p:seq>
            <p:video>
              <p:cMediaNode mute="1">
                <p:cTn id="15" repeatCount="indefinite" fill="hold" display="0">
                  <p:stCondLst>
                    <p:cond delay="indefinite"/>
                  </p:stCondLst>
                </p:cTn>
                <p:tgtEl>
                  <p:spTgt spid="49"/>
                </p:tgtEl>
              </p:cMediaNode>
            </p:video>
            <p:audio isNarration="1">
              <p:cMediaNode vol="80000" showWhenStopped="0">
                <p:cTn id="16" fill="hold" display="0">
                  <p:stCondLst>
                    <p:cond delay="indefinite"/>
                  </p:stCondLst>
                  <p:endCondLst>
                    <p:cond evt="onStopAudio" delay="0">
                      <p:tgtEl>
                        <p:sldTgt/>
                      </p:tgtEl>
                    </p:cond>
                  </p:endCondLst>
                </p:cTn>
                <p:tgtEl>
                  <p:spTgt spid="16"/>
                </p:tgtEl>
              </p:cMediaNode>
            </p:audio>
          </p:childTnLst>
        </p:cTn>
      </p:par>
    </p:tnLst>
  </p:timing>
  <p:extLst>
    <p:ext uri="{E180D4A7-C9FB-4DFB-919C-405C955672EB}">
      <p14:showEvtLst xmlns:p14="http://schemas.microsoft.com/office/powerpoint/2010/main">
        <p14:playEvt time="14" objId="49"/>
        <p14:playEvt time="8714" objId="49"/>
        <p14:playEvt time="16866" objId="49"/>
        <p14:playEvt time="32567" objId="49"/>
        <p14:playEvt time="48301" objId="49"/>
        <p14:playEvt time="56451" objId="49"/>
        <p14:playEvt time="72167" objId="49"/>
        <p14:stopEvt time="83612" objId="49"/>
      </p14:showEvtLst>
    </p:ext>
  </p:extLs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Video 48" descr="Clear Sea Water">
            <a:extLst>
              <a:ext uri="{FF2B5EF4-FFF2-40B4-BE49-F238E27FC236}">
                <a16:creationId xmlns:a16="http://schemas.microsoft.com/office/drawing/2014/main" id="{CBDAD410-BED0-378D-F845-8E7083D43E79}"/>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t="280"/>
          <a:stretch/>
        </p:blipFill>
        <p:spPr>
          <a:xfrm>
            <a:off x="88771" y="29514"/>
            <a:ext cx="12191435" cy="6857989"/>
          </a:xfrm>
          <a:prstGeom prst="rect">
            <a:avLst/>
          </a:prstGeom>
        </p:spPr>
      </p:pic>
      <p:sp>
        <p:nvSpPr>
          <p:cNvPr id="50" name="Rectangle 49">
            <a:extLst>
              <a:ext uri="{FF2B5EF4-FFF2-40B4-BE49-F238E27FC236}">
                <a16:creationId xmlns:a16="http://schemas.microsoft.com/office/drawing/2014/main" id="{0A3D475D-F146-44DA-80FB-3306B95B8D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23925" y="-923925"/>
            <a:ext cx="6858000" cy="8705850"/>
          </a:xfrm>
          <a:prstGeom prst="rect">
            <a:avLst/>
          </a:prstGeom>
          <a:gradFill>
            <a:gsLst>
              <a:gs pos="100000">
                <a:srgbClr val="000000">
                  <a:alpha val="0"/>
                </a:srgbClr>
              </a:gs>
              <a:gs pos="31000">
                <a:srgbClr val="000000">
                  <a:alpha val="70000"/>
                </a:srgbClr>
              </a:gs>
              <a:gs pos="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FE8653F-0489-3775-CA7F-036A6332035A}"/>
              </a:ext>
            </a:extLst>
          </p:cNvPr>
          <p:cNvSpPr txBox="1"/>
          <p:nvPr/>
        </p:nvSpPr>
        <p:spPr>
          <a:xfrm>
            <a:off x="2311527" y="179349"/>
            <a:ext cx="8137398" cy="646331"/>
          </a:xfrm>
          <a:prstGeom prst="rect">
            <a:avLst/>
          </a:prstGeom>
          <a:noFill/>
        </p:spPr>
        <p:txBody>
          <a:bodyPr wrap="square" rtlCol="0">
            <a:spAutoFit/>
          </a:bodyPr>
          <a:lstStyle/>
          <a:p>
            <a:r>
              <a:rPr lang="en-GB" sz="3600" dirty="0"/>
              <a:t>Challenges in Water Treatment</a:t>
            </a:r>
          </a:p>
        </p:txBody>
      </p:sp>
      <p:sp>
        <p:nvSpPr>
          <p:cNvPr id="8" name="TextBox 7">
            <a:extLst>
              <a:ext uri="{FF2B5EF4-FFF2-40B4-BE49-F238E27FC236}">
                <a16:creationId xmlns:a16="http://schemas.microsoft.com/office/drawing/2014/main" id="{28D34DCE-DD25-CFB1-C408-47BE8CCDE6BE}"/>
              </a:ext>
            </a:extLst>
          </p:cNvPr>
          <p:cNvSpPr txBox="1"/>
          <p:nvPr/>
        </p:nvSpPr>
        <p:spPr>
          <a:xfrm>
            <a:off x="493776" y="1106424"/>
            <a:ext cx="11698224" cy="2585323"/>
          </a:xfrm>
          <a:prstGeom prst="rect">
            <a:avLst/>
          </a:prstGeom>
          <a:noFill/>
        </p:spPr>
        <p:txBody>
          <a:bodyPr wrap="square" rtlCol="0">
            <a:spAutoFit/>
          </a:bodyPr>
          <a:lstStyle/>
          <a:p>
            <a:r>
              <a:rPr lang="en-GB" dirty="0"/>
              <a:t>Population growth is a primary challenge in water treatment. As populations increase demands also increase. UNICEF states that half of the world’s population could face water scarcity by 2025.</a:t>
            </a:r>
          </a:p>
          <a:p>
            <a:endParaRPr lang="en-GB" dirty="0"/>
          </a:p>
          <a:p>
            <a:r>
              <a:rPr lang="en-GB" dirty="0"/>
              <a:t>Contaminants like chemicals, personal care products and drugs have complex structures, as a result when they pollute water it is difficult to remove with conventional water treatment methods.</a:t>
            </a:r>
          </a:p>
          <a:p>
            <a:endParaRPr lang="en-GB" dirty="0"/>
          </a:p>
          <a:p>
            <a:r>
              <a:rPr lang="en-GB" dirty="0"/>
              <a:t>Water treatment is extremely expensive. Construction and maintenance of water treatment plants require a steep investment, this makes access to clean water challenging especially in developing countries.</a:t>
            </a:r>
          </a:p>
        </p:txBody>
      </p:sp>
      <p:pic>
        <p:nvPicPr>
          <p:cNvPr id="11" name="Picture 10">
            <a:extLst>
              <a:ext uri="{FF2B5EF4-FFF2-40B4-BE49-F238E27FC236}">
                <a16:creationId xmlns:a16="http://schemas.microsoft.com/office/drawing/2014/main" id="{69C75FF0-029D-DA32-ADB8-649491AFCF48}"/>
              </a:ext>
            </a:extLst>
          </p:cNvPr>
          <p:cNvPicPr>
            <a:picLocks noChangeAspect="1"/>
          </p:cNvPicPr>
          <p:nvPr/>
        </p:nvPicPr>
        <p:blipFill>
          <a:blip r:embed="rId7"/>
          <a:stretch>
            <a:fillRect/>
          </a:stretch>
        </p:blipFill>
        <p:spPr>
          <a:xfrm>
            <a:off x="3777996" y="3721261"/>
            <a:ext cx="5204460" cy="2862453"/>
          </a:xfrm>
          <a:prstGeom prst="rect">
            <a:avLst/>
          </a:prstGeom>
        </p:spPr>
      </p:pic>
      <p:pic>
        <p:nvPicPr>
          <p:cNvPr id="13" name="Audio 12">
            <a:hlinkClick r:id="" action="ppaction://media"/>
            <a:extLst>
              <a:ext uri="{FF2B5EF4-FFF2-40B4-BE49-F238E27FC236}">
                <a16:creationId xmlns:a16="http://schemas.microsoft.com/office/drawing/2014/main" id="{E595D606-44FF-C082-6C02-99DD43722CF1}"/>
              </a:ext>
            </a:extLst>
          </p:cNvPr>
          <p:cNvPicPr>
            <a:picLocks noChangeAspect="1"/>
          </p:cNvPicPr>
          <p:nvPr>
            <a:audioFile r:link="rId4"/>
            <p:extLst>
              <p:ext uri="{DAA4B4D4-6D71-4841-9C94-3DE7FCFB9230}">
                <p14:media xmlns:p14="http://schemas.microsoft.com/office/powerpoint/2010/main" r:embed="rId3"/>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90124741"/>
      </p:ext>
    </p:extLst>
  </p:cSld>
  <p:clrMapOvr>
    <a:masterClrMapping/>
  </p:clrMapOvr>
  <mc:AlternateContent xmlns:mc="http://schemas.openxmlformats.org/markup-compatibility/2006">
    <mc:Choice xmlns:p14="http://schemas.microsoft.com/office/powerpoint/2010/main" Requires="p14">
      <p:transition spd="slow" p14:dur="2000" advTm="63274"/>
    </mc:Choice>
    <mc:Fallback>
      <p:transition spd="slow" advTm="63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8085"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9"/>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9"/>
                                        </p:tgtEl>
                                      </p:cBhvr>
                                    </p:cmd>
                                  </p:childTnLst>
                                </p:cTn>
                              </p:par>
                            </p:childTnLst>
                          </p:cTn>
                        </p:par>
                      </p:childTnLst>
                    </p:cTn>
                  </p:par>
                </p:childTnLst>
              </p:cTn>
              <p:nextCondLst>
                <p:cond evt="onClick" delay="0">
                  <p:tgtEl>
                    <p:spTgt spid="49"/>
                  </p:tgtEl>
                </p:cond>
              </p:nextCondLst>
            </p:seq>
            <p:video>
              <p:cMediaNode mute="1">
                <p:cTn id="15" repeatCount="indefinite" fill="hold" display="0">
                  <p:stCondLst>
                    <p:cond delay="indefinite"/>
                  </p:stCondLst>
                </p:cTn>
                <p:tgtEl>
                  <p:spTgt spid="49"/>
                </p:tgtEl>
              </p:cMediaNode>
            </p:video>
            <p:audio isNarration="1">
              <p:cMediaNode vol="80000" showWhenStopped="0">
                <p:cTn id="16" fill="hold" display="0">
                  <p:stCondLst>
                    <p:cond delay="indefinite"/>
                  </p:stCondLst>
                  <p:endCondLst>
                    <p:cond evt="onStopAudio" delay="0">
                      <p:tgtEl>
                        <p:sldTgt/>
                      </p:tgtEl>
                    </p:cond>
                  </p:endCondLst>
                </p:cTn>
                <p:tgtEl>
                  <p:spTgt spid="13"/>
                </p:tgtEl>
              </p:cMediaNode>
            </p:audio>
          </p:childTnLst>
        </p:cTn>
      </p:par>
    </p:tnLst>
  </p:timing>
  <p:extLst>
    <p:ext uri="{E180D4A7-C9FB-4DFB-919C-405C955672EB}">
      <p14:showEvtLst xmlns:p14="http://schemas.microsoft.com/office/powerpoint/2010/main">
        <p14:playEvt time="21" objId="49"/>
        <p14:playEvt time="8161" objId="49"/>
        <p14:playEvt time="23857" objId="49"/>
        <p14:playEvt time="31994" objId="49"/>
        <p14:playEvt time="32090" objId="49"/>
        <p14:playEvt time="40229" objId="49"/>
        <p14:playEvt time="48392" objId="49"/>
        <p14:stopEvt time="63274" objId="49"/>
      </p14:showEvt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Video 48" descr="Clear Sea Water">
            <a:extLst>
              <a:ext uri="{FF2B5EF4-FFF2-40B4-BE49-F238E27FC236}">
                <a16:creationId xmlns:a16="http://schemas.microsoft.com/office/drawing/2014/main" id="{CBDAD410-BED0-378D-F845-8E7083D43E79}"/>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t="280"/>
          <a:stretch/>
        </p:blipFill>
        <p:spPr>
          <a:xfrm>
            <a:off x="88772" y="14757"/>
            <a:ext cx="12191435" cy="6857989"/>
          </a:xfrm>
          <a:prstGeom prst="rect">
            <a:avLst/>
          </a:prstGeom>
        </p:spPr>
      </p:pic>
      <p:sp>
        <p:nvSpPr>
          <p:cNvPr id="50" name="Rectangle 49">
            <a:extLst>
              <a:ext uri="{FF2B5EF4-FFF2-40B4-BE49-F238E27FC236}">
                <a16:creationId xmlns:a16="http://schemas.microsoft.com/office/drawing/2014/main" id="{0A3D475D-F146-44DA-80FB-3306B95B8D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23925" y="-923925"/>
            <a:ext cx="6858000" cy="8705850"/>
          </a:xfrm>
          <a:prstGeom prst="rect">
            <a:avLst/>
          </a:prstGeom>
          <a:gradFill>
            <a:gsLst>
              <a:gs pos="100000">
                <a:srgbClr val="000000">
                  <a:alpha val="0"/>
                </a:srgbClr>
              </a:gs>
              <a:gs pos="31000">
                <a:srgbClr val="000000">
                  <a:alpha val="70000"/>
                </a:srgbClr>
              </a:gs>
              <a:gs pos="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EC420-4C55-AEAD-DEF5-CCCDC5A0F17F}"/>
              </a:ext>
            </a:extLst>
          </p:cNvPr>
          <p:cNvSpPr>
            <a:spLocks noGrp="1"/>
          </p:cNvSpPr>
          <p:nvPr>
            <p:ph type="ctrTitle"/>
          </p:nvPr>
        </p:nvSpPr>
        <p:spPr>
          <a:xfrm>
            <a:off x="2818394" y="151978"/>
            <a:ext cx="5804398" cy="927014"/>
          </a:xfrm>
        </p:spPr>
        <p:txBody>
          <a:bodyPr anchor="ctr">
            <a:normAutofit fontScale="90000"/>
          </a:bodyPr>
          <a:lstStyle/>
          <a:p>
            <a:pPr algn="l"/>
            <a:r>
              <a:rPr lang="en-GB" sz="6200" dirty="0">
                <a:solidFill>
                  <a:srgbClr val="FFFFFF"/>
                </a:solidFill>
              </a:rPr>
              <a:t>      Conclusion</a:t>
            </a:r>
          </a:p>
        </p:txBody>
      </p:sp>
      <p:sp>
        <p:nvSpPr>
          <p:cNvPr id="4" name="TextBox 3">
            <a:extLst>
              <a:ext uri="{FF2B5EF4-FFF2-40B4-BE49-F238E27FC236}">
                <a16:creationId xmlns:a16="http://schemas.microsoft.com/office/drawing/2014/main" id="{10D43CD3-DC93-61DE-10AE-D1074A8C48CC}"/>
              </a:ext>
            </a:extLst>
          </p:cNvPr>
          <p:cNvSpPr txBox="1"/>
          <p:nvPr/>
        </p:nvSpPr>
        <p:spPr>
          <a:xfrm>
            <a:off x="950976" y="1307592"/>
            <a:ext cx="10963656" cy="3785652"/>
          </a:xfrm>
          <a:prstGeom prst="rect">
            <a:avLst/>
          </a:prstGeom>
          <a:noFill/>
        </p:spPr>
        <p:txBody>
          <a:bodyPr wrap="square" rtlCol="0">
            <a:spAutoFit/>
          </a:bodyPr>
          <a:lstStyle/>
          <a:p>
            <a:r>
              <a:rPr lang="en-GB" sz="2400" dirty="0"/>
              <a:t>Water treatment is vital for public health, environmental protection and universal access to clean water.</a:t>
            </a:r>
          </a:p>
          <a:p>
            <a:endParaRPr lang="en-GB" sz="2400" dirty="0"/>
          </a:p>
          <a:p>
            <a:r>
              <a:rPr lang="en-GB" sz="2400" dirty="0"/>
              <a:t>Many challenges still remain, usually pollution from chemicals, industrial waste and personal care products.</a:t>
            </a:r>
          </a:p>
          <a:p>
            <a:endParaRPr lang="en-GB" sz="2400" dirty="0"/>
          </a:p>
          <a:p>
            <a:r>
              <a:rPr lang="en-GB" sz="2400" dirty="0"/>
              <a:t>Advancements in technology offer cheaper and more efficient solutions to battle these challenges. This provides hope for developing countries who may not have the funds to afford conventional water treatment methods.</a:t>
            </a:r>
          </a:p>
        </p:txBody>
      </p:sp>
      <p:pic>
        <p:nvPicPr>
          <p:cNvPr id="9" name="Audio 8">
            <a:hlinkClick r:id="" action="ppaction://media"/>
            <a:extLst>
              <a:ext uri="{FF2B5EF4-FFF2-40B4-BE49-F238E27FC236}">
                <a16:creationId xmlns:a16="http://schemas.microsoft.com/office/drawing/2014/main" id="{7D72CE2D-EA49-357D-AD22-B9AAEA0161B7}"/>
              </a:ext>
            </a:extLst>
          </p:cNvPr>
          <p:cNvPicPr>
            <a:picLocks noChangeAspect="1"/>
          </p:cNvPicPr>
          <p:nvPr>
            <a:audioFile r:link="rId4"/>
            <p:extLst>
              <p:ext uri="{DAA4B4D4-6D71-4841-9C94-3DE7FCFB9230}">
                <p14:media xmlns:p14="http://schemas.microsoft.com/office/powerpoint/2010/main" r:embed="rId3"/>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46186827"/>
      </p:ext>
    </p:extLst>
  </p:cSld>
  <p:clrMapOvr>
    <a:masterClrMapping/>
  </p:clrMapOvr>
  <mc:AlternateContent xmlns:mc="http://schemas.openxmlformats.org/markup-compatibility/2006">
    <mc:Choice xmlns:p14="http://schemas.microsoft.com/office/powerpoint/2010/main" Requires="p14">
      <p:transition spd="slow" p14:dur="2000" advTm="51907"/>
    </mc:Choice>
    <mc:Fallback>
      <p:transition spd="slow" advTm="519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8085" fill="hold"/>
                                        <p:tgtEl>
                                          <p:spTgt spid="49"/>
                                        </p:tgtEl>
                                      </p:cBhvr>
                                    </p:cmd>
                                  </p:childTnLst>
                                </p:cTn>
                              </p:par>
                              <p:par>
                                <p:cTn id="10" presetID="10" presetClass="entr" presetSubtype="0" fill="hold" grpId="0" nodeType="withEffect">
                                  <p:stCondLst>
                                    <p:cond delay="1000"/>
                                  </p:stCondLst>
                                  <p:iterate>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49"/>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9"/>
                                        </p:tgtEl>
                                      </p:cBhvr>
                                    </p:cmd>
                                  </p:childTnLst>
                                </p:cTn>
                              </p:par>
                            </p:childTnLst>
                          </p:cTn>
                        </p:par>
                      </p:childTnLst>
                    </p:cTn>
                  </p:par>
                </p:childTnLst>
              </p:cTn>
              <p:nextCondLst>
                <p:cond evt="onClick" delay="0">
                  <p:tgtEl>
                    <p:spTgt spid="49"/>
                  </p:tgtEl>
                </p:cond>
              </p:nextCondLst>
            </p:seq>
            <p:video>
              <p:cMediaNode vol="100000">
                <p:cTn id="18" repeatCount="indefinite" fill="hold" display="0">
                  <p:stCondLst>
                    <p:cond delay="indefinite"/>
                  </p:stCondLst>
                </p:cTn>
                <p:tgtEl>
                  <p:spTgt spid="49"/>
                </p:tgtEl>
              </p:cMediaNode>
            </p:video>
            <p:audio isNarration="1">
              <p:cMediaNode vol="80000" showWhenStopped="0">
                <p:cTn id="19" fill="hold" display="0">
                  <p:stCondLst>
                    <p:cond delay="indefinite"/>
                  </p:stCondLst>
                  <p:endCondLst>
                    <p:cond evt="onStopAudio" delay="0">
                      <p:tgtEl>
                        <p:sldTgt/>
                      </p:tgtEl>
                    </p:cond>
                  </p:endCondLst>
                </p:cTn>
                <p:tgtEl>
                  <p:spTgt spid="9"/>
                </p:tgtEl>
              </p:cMediaNode>
            </p:audio>
          </p:childTnLst>
        </p:cTn>
      </p:par>
    </p:tnLst>
    <p:bldLst>
      <p:bldP spid="2" grpId="0"/>
    </p:bldLst>
  </p:timing>
  <p:extLst>
    <p:ext uri="{E180D4A7-C9FB-4DFB-919C-405C955672EB}">
      <p14:showEvtLst xmlns:p14="http://schemas.microsoft.com/office/powerpoint/2010/main">
        <p14:playEvt time="215" objId="49"/>
        <p14:playEvt time="8531" objId="49"/>
        <p14:playEvt time="16677" objId="49"/>
        <p14:playEvt time="24810" objId="49"/>
        <p14:playEvt time="32965" objId="49"/>
        <p14:playEvt time="48696" objId="49"/>
        <p14:stopEvt time="51907" objId="49"/>
      </p14:showEvtLst>
    </p:ext>
  </p:extLst>
</p:sld>
</file>

<file path=ppt/theme/theme1.xml><?xml version="1.0" encoding="utf-8"?>
<a:theme xmlns:a="http://schemas.openxmlformats.org/drawingml/2006/main" name="TornVTI">
  <a:themeElements>
    <a:clrScheme name="AnalogousFromLightSeedLeftStep">
      <a:dk1>
        <a:srgbClr val="000000"/>
      </a:dk1>
      <a:lt1>
        <a:srgbClr val="FFFFFF"/>
      </a:lt1>
      <a:dk2>
        <a:srgbClr val="213B38"/>
      </a:dk2>
      <a:lt2>
        <a:srgbClr val="E8E5E2"/>
      </a:lt2>
      <a:accent1>
        <a:srgbClr val="8EA6C2"/>
      </a:accent1>
      <a:accent2>
        <a:srgbClr val="79AAB1"/>
      </a:accent2>
      <a:accent3>
        <a:srgbClr val="80AA9E"/>
      </a:accent3>
      <a:accent4>
        <a:srgbClr val="77AF88"/>
      </a:accent4>
      <a:accent5>
        <a:srgbClr val="86AB81"/>
      </a:accent5>
      <a:accent6>
        <a:srgbClr val="90A974"/>
      </a:accent6>
      <a:hlink>
        <a:srgbClr val="9A7E5D"/>
      </a:hlink>
      <a:folHlink>
        <a:srgbClr val="7F7F7F"/>
      </a:folHlink>
    </a:clrScheme>
    <a:fontScheme name="Torn">
      <a:majorFont>
        <a:latin typeface="Verdana Pro Cond SemiBold"/>
        <a:ea typeface=""/>
        <a:cs typeface=""/>
      </a:majorFont>
      <a:minorFont>
        <a:latin typeface="Verdana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Integral</Template>
  <TotalTime>148</TotalTime>
  <Words>445</Words>
  <Application>Microsoft Office PowerPoint</Application>
  <PresentationFormat>Widescreen</PresentationFormat>
  <Paragraphs>36</Paragraphs>
  <Slides>5</Slides>
  <Notes>1</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Aptos</vt:lpstr>
      <vt:lpstr>Arial</vt:lpstr>
      <vt:lpstr>Verdana Pro</vt:lpstr>
      <vt:lpstr>Verdana Pro Cond SemiBold</vt:lpstr>
      <vt:lpstr>TornVTI</vt:lpstr>
      <vt:lpstr>The importance of Water Treatment</vt:lpstr>
      <vt:lpstr> </vt:lpstr>
      <vt:lpstr>PowerPoint Presentation</vt:lpstr>
      <vt:lpstr>PowerPoint Presentation</vt:lpstr>
      <vt:lpstr>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Enayat, Habibullah Enayat (UG - Chemistry &amp; Chem Eng)</dc:creator>
  <cp:lastModifiedBy>Enayat, Habibullah Enayat (UG - Chemistry &amp; Chem Eng)</cp:lastModifiedBy>
  <cp:revision>1</cp:revision>
  <dcterms:created xsi:type="dcterms:W3CDTF">2024-12-06T02:59:17Z</dcterms:created>
  <dcterms:modified xsi:type="dcterms:W3CDTF">2024-12-06T05:28:15Z</dcterms:modified>
</cp:coreProperties>
</file>

<file path=docProps/thumbnail.jpeg>
</file>